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18"/>
  </p:notesMasterIdLst>
  <p:handoutMasterIdLst>
    <p:handoutMasterId r:id="rId19"/>
  </p:handoutMasterIdLst>
  <p:sldIdLst>
    <p:sldId id="321" r:id="rId2"/>
    <p:sldId id="359" r:id="rId3"/>
    <p:sldId id="364" r:id="rId4"/>
    <p:sldId id="363" r:id="rId5"/>
    <p:sldId id="367" r:id="rId6"/>
    <p:sldId id="368" r:id="rId7"/>
    <p:sldId id="369" r:id="rId8"/>
    <p:sldId id="371" r:id="rId9"/>
    <p:sldId id="370" r:id="rId10"/>
    <p:sldId id="373" r:id="rId11"/>
    <p:sldId id="374" r:id="rId12"/>
    <p:sldId id="376" r:id="rId13"/>
    <p:sldId id="379" r:id="rId14"/>
    <p:sldId id="377" r:id="rId15"/>
    <p:sldId id="380" r:id="rId16"/>
    <p:sldId id="341" r:id="rId17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3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416" y="77"/>
      </p:cViewPr>
      <p:guideLst>
        <p:guide orient="horz" pos="1162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36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655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852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162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191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549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9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00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57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73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81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8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469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53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28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-academy.org/ru/train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learndb.ru/course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postgrespro/blog/45232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www.lucidchart.com/pages/ru/erd-%D0%B4%D0%B8%D0%B0%D0%B3%D1%80%D0%B0%D0%BC%D0%BC%D0%B0" TargetMode="External"/><Relationship Id="rId4" Type="http://schemas.openxmlformats.org/officeDocument/2006/relationships/hyperlink" Target="https://postgrespro.ru/docs/postgrespro/9.5/sql-vacuu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</a:t>
            </a:r>
            <a:r>
              <a:rPr lang="ru-RU" sz="8000" dirty="0"/>
              <a:t>4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768021" y="1182955"/>
            <a:ext cx="64171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ER-</a:t>
            </a:r>
            <a:r>
              <a:rPr lang="ru-RU" sz="8000" dirty="0"/>
              <a:t>диаграмма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21D729-0638-4CB8-B510-E0D8396B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598" y="2693987"/>
            <a:ext cx="16221075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768021" y="1182955"/>
            <a:ext cx="64171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ER-</a:t>
            </a:r>
            <a:r>
              <a:rPr lang="ru-RU" sz="8000" dirty="0"/>
              <a:t>диаграмма</a:t>
            </a:r>
          </a:p>
        </p:txBody>
      </p:sp>
      <p:pic>
        <p:nvPicPr>
          <p:cNvPr id="4100" name="Picture 4" descr="Entity-Relationship Diagram Arrow Types - Software Ideas Modeler">
            <a:extLst>
              <a:ext uri="{FF2B5EF4-FFF2-40B4-BE49-F238E27FC236}">
                <a16:creationId xmlns:a16="http://schemas.microsoft.com/office/drawing/2014/main" id="{C0C40922-1F6B-48E1-97F5-3C86B7239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429" y="2990215"/>
            <a:ext cx="7003733" cy="803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56648" y="1182955"/>
            <a:ext cx="42146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Практика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AB37E4B-A54B-4DBE-9887-3EE50EC9F9F7}"/>
              </a:ext>
            </a:extLst>
          </p:cNvPr>
          <p:cNvSpPr/>
          <p:nvPr/>
        </p:nvSpPr>
        <p:spPr>
          <a:xfrm>
            <a:off x="5439259" y="4023360"/>
            <a:ext cx="92493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https://sql-academy.org/ru/trainer</a:t>
            </a:r>
            <a:endParaRPr lang="en-US" sz="4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48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https://learndb.ru/courses</a:t>
            </a:r>
            <a:endParaRPr lang="en-US" sz="4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4800" dirty="0">
                <a:solidFill>
                  <a:schemeClr val="bg2">
                    <a:lumMod val="10000"/>
                  </a:schemeClr>
                </a:solidFill>
              </a:rPr>
              <a:t>https://sql-ex.ru/</a:t>
            </a:r>
            <a:endParaRPr lang="ru-RU" sz="4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57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915216" y="1182955"/>
            <a:ext cx="829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БД в тестировании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ECC2E46-B2FC-4FB9-B7F4-2CF30AF89715}"/>
              </a:ext>
            </a:extLst>
          </p:cNvPr>
          <p:cNvSpPr/>
          <p:nvPr/>
        </p:nvSpPr>
        <p:spPr>
          <a:xfrm>
            <a:off x="5915216" y="4297680"/>
            <a:ext cx="92493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chemeClr val="bg2">
                    <a:lumMod val="10000"/>
                  </a:schemeClr>
                </a:solidFill>
              </a:rPr>
              <a:t>Стоит ли автоматизировать тестирование </a:t>
            </a:r>
            <a:r>
              <a:rPr lang="en-US" sz="4800" dirty="0">
                <a:solidFill>
                  <a:schemeClr val="bg2">
                    <a:lumMod val="10000"/>
                  </a:schemeClr>
                </a:solidFill>
              </a:rPr>
              <a:t>SQL </a:t>
            </a:r>
            <a:r>
              <a:rPr lang="ru-RU" sz="4800" dirty="0">
                <a:solidFill>
                  <a:schemeClr val="bg2">
                    <a:lumMod val="10000"/>
                  </a:schemeClr>
                </a:solidFill>
              </a:rPr>
              <a:t>запросов?</a:t>
            </a:r>
          </a:p>
        </p:txBody>
      </p:sp>
    </p:spTree>
    <p:extLst>
      <p:ext uri="{BB962C8B-B14F-4D97-AF65-F5344CB8AC3E}">
        <p14:creationId xmlns:p14="http://schemas.microsoft.com/office/powerpoint/2010/main" val="198941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915216" y="1182955"/>
            <a:ext cx="829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БД в тестировании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FF8237E-262F-401E-8D71-B18DA495FD92}"/>
              </a:ext>
            </a:extLst>
          </p:cNvPr>
          <p:cNvGrpSpPr/>
          <p:nvPr/>
        </p:nvGrpSpPr>
        <p:grpSpPr>
          <a:xfrm>
            <a:off x="5156703" y="2690147"/>
            <a:ext cx="8701549" cy="7900425"/>
            <a:chOff x="4608063" y="2667287"/>
            <a:chExt cx="8701549" cy="7900425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C5B44F0-49E5-41D8-91A8-C0259F717B31}"/>
                </a:ext>
              </a:extLst>
            </p:cNvPr>
            <p:cNvGrpSpPr/>
            <p:nvPr/>
          </p:nvGrpSpPr>
          <p:grpSpPr>
            <a:xfrm>
              <a:off x="4608063" y="2667287"/>
              <a:ext cx="8701549" cy="7900425"/>
              <a:chOff x="4365523" y="1120878"/>
              <a:chExt cx="9674942" cy="9729224"/>
            </a:xfrm>
          </p:grpSpPr>
          <p:sp>
            <p:nvSpPr>
              <p:cNvPr id="15" name="Равнобедренный треугольник 14">
                <a:extLst>
                  <a:ext uri="{FF2B5EF4-FFF2-40B4-BE49-F238E27FC236}">
                    <a16:creationId xmlns:a16="http://schemas.microsoft.com/office/drawing/2014/main" id="{A8B9515F-D08E-4169-ABA3-132A29332FEE}"/>
                  </a:ext>
                </a:extLst>
              </p:cNvPr>
              <p:cNvSpPr/>
              <p:nvPr/>
            </p:nvSpPr>
            <p:spPr>
              <a:xfrm>
                <a:off x="4365523" y="1120878"/>
                <a:ext cx="9674942" cy="9729224"/>
              </a:xfrm>
              <a:prstGeom prst="triangle">
                <a:avLst>
                  <a:gd name="adj" fmla="val 496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C1292388-7303-41EF-8682-93F08E9E3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6400" y="8554065"/>
                <a:ext cx="74549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70DCCA7D-1F0E-44F6-952F-11C262778E31}"/>
                  </a:ext>
                </a:extLst>
              </p:cNvPr>
              <p:cNvCxnSpPr>
                <a:cxnSpLocks/>
                <a:stCxn id="15" idx="1"/>
                <a:endCxn id="15" idx="5"/>
              </p:cNvCxnSpPr>
              <p:nvPr/>
            </p:nvCxnSpPr>
            <p:spPr>
              <a:xfrm>
                <a:off x="6769504" y="5985490"/>
                <a:ext cx="483747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>
                <a:extLst>
                  <a:ext uri="{FF2B5EF4-FFF2-40B4-BE49-F238E27FC236}">
                    <a16:creationId xmlns:a16="http://schemas.microsoft.com/office/drawing/2014/main" id="{B7A61071-6C2E-422B-8481-5F38336529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2514" y="3336262"/>
                <a:ext cx="21336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E9D63B-B748-48C6-B8B9-7B757C684EB9}"/>
                </a:ext>
              </a:extLst>
            </p:cNvPr>
            <p:cNvSpPr txBox="1"/>
            <p:nvPr/>
          </p:nvSpPr>
          <p:spPr>
            <a:xfrm>
              <a:off x="8071622" y="9114292"/>
              <a:ext cx="17478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/>
                <a:t>Unit</a:t>
              </a:r>
              <a:endParaRPr lang="ru-RU" sz="7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AA934A-468F-4B03-8FDD-56D384DCA10B}"/>
                </a:ext>
              </a:extLst>
            </p:cNvPr>
            <p:cNvSpPr txBox="1"/>
            <p:nvPr/>
          </p:nvSpPr>
          <p:spPr>
            <a:xfrm>
              <a:off x="7465783" y="7148794"/>
              <a:ext cx="31658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/>
                <a:t>Service</a:t>
              </a:r>
              <a:endParaRPr lang="ru-RU" sz="7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275DC0-CD60-4687-9485-97DBE6136BA3}"/>
                </a:ext>
              </a:extLst>
            </p:cNvPr>
            <p:cNvSpPr txBox="1"/>
            <p:nvPr/>
          </p:nvSpPr>
          <p:spPr>
            <a:xfrm>
              <a:off x="6886703" y="5063034"/>
              <a:ext cx="4690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/>
                <a:t>Integration</a:t>
              </a:r>
              <a:endParaRPr lang="ru-RU" sz="72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91FEF0-3FED-4E4F-9E5C-8EB078A4E217}"/>
              </a:ext>
            </a:extLst>
          </p:cNvPr>
          <p:cNvSpPr txBox="1"/>
          <p:nvPr/>
        </p:nvSpPr>
        <p:spPr>
          <a:xfrm>
            <a:off x="8736757" y="3240414"/>
            <a:ext cx="1560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e2e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09965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915216" y="1182955"/>
            <a:ext cx="829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БД в тестировании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945D4C-5830-4E4B-851C-C414F9AEB98C}"/>
              </a:ext>
            </a:extLst>
          </p:cNvPr>
          <p:cNvSpPr/>
          <p:nvPr/>
        </p:nvSpPr>
        <p:spPr>
          <a:xfrm>
            <a:off x="5439260" y="4343400"/>
            <a:ext cx="92493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dirty="0">
                <a:solidFill>
                  <a:schemeClr val="bg2">
                    <a:lumMod val="10000"/>
                  </a:schemeClr>
                </a:solidFill>
              </a:rPr>
              <a:t>А что делать с многомодульным приложением?</a:t>
            </a:r>
          </a:p>
        </p:txBody>
      </p:sp>
    </p:spTree>
    <p:extLst>
      <p:ext uri="{BB962C8B-B14F-4D97-AF65-F5344CB8AC3E}">
        <p14:creationId xmlns:p14="http://schemas.microsoft.com/office/powerpoint/2010/main" val="250132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72353" y="1146443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9FE55-3F56-4A32-AD68-F1600591A1F6}"/>
              </a:ext>
            </a:extLst>
          </p:cNvPr>
          <p:cNvSpPr txBox="1"/>
          <p:nvPr/>
        </p:nvSpPr>
        <p:spPr>
          <a:xfrm>
            <a:off x="1554155" y="3406140"/>
            <a:ext cx="116357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https://habr.com/ru/company/postgrespro/blog/452320/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https://postgrespro.ru/docs/postgrespro/9.5/sql-vacuum</a:t>
            </a:r>
            <a:endParaRPr lang="en-US" sz="3200" dirty="0"/>
          </a:p>
          <a:p>
            <a:r>
              <a:rPr lang="en-US" sz="3200" dirty="0">
                <a:hlinkClick r:id="rId5"/>
              </a:rPr>
              <a:t>https://www.lucidchart.com/pages/ru/erd-%D0%B4%D0%B8%D0%B0%D0%B3%D1%80%D0%B0%D0%BC%D0%BC%D0%B0</a:t>
            </a:r>
            <a:endParaRPr lang="en-US" sz="3200" dirty="0"/>
          </a:p>
          <a:p>
            <a:r>
              <a:rPr lang="en-US" sz="3200" dirty="0"/>
              <a:t>https://www.youtube.com/watch?v=7mZqJShu_3c</a:t>
            </a:r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097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893603" y="1146443"/>
            <a:ext cx="2340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План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81313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Архитектура </a:t>
            </a:r>
            <a:r>
              <a:rPr lang="en-US" sz="6000" dirty="0"/>
              <a:t>Postgres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2439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705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Postgres</a:t>
            </a:r>
            <a:endParaRPr lang="ru-RU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Наследник базы </a:t>
            </a:r>
            <a:r>
              <a:rPr lang="en-US" sz="6000" dirty="0"/>
              <a:t>Ingres, </a:t>
            </a:r>
            <a:r>
              <a:rPr lang="ru-RU" sz="6000" dirty="0"/>
              <a:t>отсюда и название.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19</a:t>
            </a:r>
            <a:r>
              <a:rPr lang="ru-RU" sz="6000" dirty="0"/>
              <a:t>88г -  Майкл </a:t>
            </a:r>
            <a:r>
              <a:rPr lang="ru-RU" sz="6000" dirty="0" err="1"/>
              <a:t>Стоунбрейкер</a:t>
            </a:r>
            <a:r>
              <a:rPr lang="ru-RU" sz="6000" dirty="0"/>
              <a:t> представляет первую версию базы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1996г – Официально переименована в </a:t>
            </a:r>
            <a:r>
              <a:rPr lang="en-US" sz="6000" dirty="0"/>
              <a:t>PostgreSQL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80728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601966" y="106468"/>
            <a:ext cx="92456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Архитектура </a:t>
            </a:r>
            <a:r>
              <a:rPr lang="en-US" sz="8000" dirty="0"/>
              <a:t>Postgres</a:t>
            </a:r>
            <a:endParaRPr lang="ru-RU" sz="8000" dirty="0"/>
          </a:p>
        </p:txBody>
      </p:sp>
      <p:pic>
        <p:nvPicPr>
          <p:cNvPr id="5122" name="Picture 2" descr="https://distributedsystemsauthority.com/wp-content/uploads/2019/09/postgresArchitecture1.jpg">
            <a:extLst>
              <a:ext uri="{FF2B5EF4-FFF2-40B4-BE49-F238E27FC236}">
                <a16:creationId xmlns:a16="http://schemas.microsoft.com/office/drawing/2014/main" id="{012AED30-3CE6-44B7-B895-9F30A0A2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60" y="1424411"/>
            <a:ext cx="14378940" cy="98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9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12038" y="1146443"/>
            <a:ext cx="2303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Слои</a:t>
            </a:r>
          </a:p>
        </p:txBody>
      </p:sp>
      <p:pic>
        <p:nvPicPr>
          <p:cNvPr id="6146" name="Picture 2" descr="https://habrastorage.org/r/w1560/webt/oz/ur/4z/ozur4zenihys-v-7wl5rnxyi8em.png">
            <a:extLst>
              <a:ext uri="{FF2B5EF4-FFF2-40B4-BE49-F238E27FC236}">
                <a16:creationId xmlns:a16="http://schemas.microsoft.com/office/drawing/2014/main" id="{86FF07D7-AB6F-4194-A96E-2B0E00CF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17" y="2815908"/>
            <a:ext cx="16807326" cy="809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6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23724" y="1146443"/>
            <a:ext cx="7080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Страницы(</a:t>
            </a:r>
            <a:r>
              <a:rPr lang="en-US" sz="8000" dirty="0"/>
              <a:t>Page</a:t>
            </a:r>
            <a:r>
              <a:rPr lang="ru-RU" sz="8000" dirty="0"/>
              <a:t>)</a:t>
            </a:r>
          </a:p>
        </p:txBody>
      </p:sp>
      <p:pic>
        <p:nvPicPr>
          <p:cNvPr id="10242" name="Picture 2" descr="Внутренности PostgreSQL: страницы и кортежи | Записки программиста">
            <a:extLst>
              <a:ext uri="{FF2B5EF4-FFF2-40B4-BE49-F238E27FC236}">
                <a16:creationId xmlns:a16="http://schemas.microsoft.com/office/drawing/2014/main" id="{11CF8674-87E8-415D-A73A-3398E799B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6"/>
          <a:stretch/>
        </p:blipFill>
        <p:spPr bwMode="auto">
          <a:xfrm>
            <a:off x="4018280" y="2906959"/>
            <a:ext cx="12092940" cy="726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91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40104" y="1146443"/>
            <a:ext cx="2847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TOAST</a:t>
            </a:r>
            <a:endParaRPr lang="ru-RU" sz="8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9C6E5C-6BE3-4015-A135-C0C32150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81" y="3089275"/>
            <a:ext cx="11182350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1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40104" y="1146443"/>
            <a:ext cx="3422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Vacuum</a:t>
            </a:r>
            <a:endParaRPr lang="ru-RU" sz="8000" dirty="0"/>
          </a:p>
        </p:txBody>
      </p:sp>
      <p:pic>
        <p:nvPicPr>
          <p:cNvPr id="1026" name="Picture 2" descr="The Internals of PostgreSQL : Chapter 6 Vacuum Processing">
            <a:extLst>
              <a:ext uri="{FF2B5EF4-FFF2-40B4-BE49-F238E27FC236}">
                <a16:creationId xmlns:a16="http://schemas.microsoft.com/office/drawing/2014/main" id="{152128F4-1CB5-4368-995A-049788A5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59" y="3317848"/>
            <a:ext cx="17442180" cy="618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82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780781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Postgres </a:t>
            </a:r>
            <a:r>
              <a:rPr lang="ru-RU" sz="6000" dirty="0"/>
              <a:t>хранит все данные в файлах на диске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Файлы делятся на страницы, страницы делятся на Элементы(</a:t>
            </a:r>
            <a:r>
              <a:rPr lang="en-US" sz="6000" dirty="0"/>
              <a:t>Tuple</a:t>
            </a:r>
            <a:r>
              <a:rPr lang="ru-RU" sz="6000" dirty="0"/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При изменении</a:t>
            </a:r>
            <a:r>
              <a:rPr lang="en-US" sz="6000" dirty="0"/>
              <a:t>/</a:t>
            </a:r>
            <a:r>
              <a:rPr lang="ru-RU" sz="6000" dirty="0"/>
              <a:t>удалении элементы не удаляются со страницы а помечаются номером транзакции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Мертвые элементы удалятся при вызове </a:t>
            </a:r>
            <a:r>
              <a:rPr lang="en-US" sz="6000" dirty="0"/>
              <a:t>vacuum</a:t>
            </a:r>
            <a:endParaRPr lang="ru-RU" sz="6000" dirty="0"/>
          </a:p>
          <a:p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9613590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15795</TotalTime>
  <Words>247</Words>
  <Application>Microsoft Office PowerPoint</Application>
  <PresentationFormat>Произвольный</PresentationFormat>
  <Paragraphs>55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702</cp:revision>
  <dcterms:created xsi:type="dcterms:W3CDTF">2020-08-11T16:12:28Z</dcterms:created>
  <dcterms:modified xsi:type="dcterms:W3CDTF">2023-03-31T15:12:14Z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